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002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dPt>
            <c:idx val="4"/>
            <c:bubble3D val="0"/>
            <c:spPr>
              <a:solidFill>
                <a:schemeClr val="accent2"/>
              </a:solidFill>
            </c:spPr>
          </c:dPt>
          <c:dLbls>
            <c:dLbl>
              <c:idx val="0"/>
              <c:layout>
                <c:manualLayout>
                  <c:x val="3.2817585301837301E-2"/>
                  <c:y val="4.5002460629921196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delete val="1"/>
            </c:dLbl>
            <c:dLbl>
              <c:idx val="4"/>
              <c:layout>
                <c:manualLayout>
                  <c:x val="-0.19713615485564301"/>
                  <c:y val="7.0002460629921201E-3"/>
                </c:manualLayout>
              </c:layout>
              <c:tx>
                <c:rich>
                  <a:bodyPr/>
                  <a:lstStyle/>
                  <a:p>
                    <a:r>
                      <a:rPr lang="en-US" sz="2400" dirty="0" smtClean="0">
                        <a:solidFill>
                          <a:schemeClr val="bg1"/>
                        </a:solidFill>
                      </a:rPr>
                      <a:t>Sexually active 79</a:t>
                    </a:r>
                    <a:r>
                      <a:rPr lang="en-US" sz="2400" dirty="0">
                        <a:solidFill>
                          <a:schemeClr val="bg1"/>
                        </a:solidFill>
                      </a:rPr>
                      <a:t>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Not sexually active</c:v>
                </c:pt>
                <c:pt idx="2">
                  <c:v>&gt;1 partner/year</c:v>
                </c:pt>
                <c:pt idx="3">
                  <c:v>1 partner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0</c:v>
                </c:pt>
                <c:pt idx="2">
                  <c:v>40.5</c:v>
                </c:pt>
                <c:pt idx="3">
                  <c:v>54</c:v>
                </c:pt>
              </c:numCache>
            </c:numRef>
          </c:val>
        </c:ser>
        <c:dLbls>
          <c:dLblPos val="bestFit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gapWidth val="100"/>
        <c:secondPieSize val="75"/>
        <c:serLines/>
      </c:of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0EC75-F6D4-6644-A6EB-8F8B1DBBD6C2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C668D-D885-DC42-AC17-431BA686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messages: </a:t>
            </a:r>
          </a:p>
          <a:p>
            <a:r>
              <a:rPr lang="en-US" dirty="0" smtClean="0"/>
              <a:t>75% sexually</a:t>
            </a:r>
            <a:r>
              <a:rPr lang="en-US" baseline="0" dirty="0" smtClean="0"/>
              <a:t> active</a:t>
            </a:r>
          </a:p>
          <a:p>
            <a:r>
              <a:rPr lang="en-US" dirty="0" smtClean="0"/>
              <a:t>1/4</a:t>
            </a:r>
            <a:r>
              <a:rPr lang="en-US" baseline="0" dirty="0" smtClean="0"/>
              <a:t> have </a:t>
            </a:r>
            <a:r>
              <a:rPr lang="en-US" baseline="0" dirty="0" err="1" smtClean="0"/>
              <a:t>std</a:t>
            </a:r>
            <a:endParaRPr lang="en-US" baseline="0" dirty="0" smtClean="0"/>
          </a:p>
          <a:p>
            <a:r>
              <a:rPr lang="en-US" baseline="0" dirty="0" smtClean="0"/>
              <a:t>prevent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C668D-D885-DC42-AC17-431BA68634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3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C668D-D885-DC42-AC17-431BA68634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2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5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6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1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4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2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0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5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15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3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6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B518A-C5E4-7A44-A185-0079826ED509}" type="datetimeFigureOut">
              <a:rPr lang="en-US" smtClean="0"/>
              <a:t>11/20/2013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61758-4273-C443-88E8-ECEDFC606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3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35146" y="1225793"/>
            <a:ext cx="9451305" cy="3967063"/>
            <a:chOff x="135146" y="1225793"/>
            <a:chExt cx="9451305" cy="3967063"/>
          </a:xfrm>
        </p:grpSpPr>
        <p:grpSp>
          <p:nvGrpSpPr>
            <p:cNvPr id="20" name="Group 19"/>
            <p:cNvGrpSpPr/>
            <p:nvPr/>
          </p:nvGrpSpPr>
          <p:grpSpPr>
            <a:xfrm>
              <a:off x="3915668" y="1225793"/>
              <a:ext cx="1890261" cy="3967063"/>
              <a:chOff x="3915668" y="1225793"/>
              <a:chExt cx="1890261" cy="3967063"/>
            </a:xfrm>
          </p:grpSpPr>
          <p:pic>
            <p:nvPicPr>
              <p:cNvPr id="13" name="Picture 2" descr="C:\Users\Agustin\Dropbox\Sqweeki\App\SQ\Iphones shapes\Iphone_sign_upl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82" t="10757" r="33141" b="11255"/>
              <a:stretch/>
            </p:blipFill>
            <p:spPr bwMode="auto">
              <a:xfrm>
                <a:off x="3915668" y="1225793"/>
                <a:ext cx="1890261" cy="3967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4234" y="1903121"/>
                <a:ext cx="1478589" cy="2217884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7696190" y="1225793"/>
              <a:ext cx="1890261" cy="3967063"/>
              <a:chOff x="7696190" y="1225793"/>
              <a:chExt cx="1890261" cy="3967063"/>
            </a:xfrm>
          </p:grpSpPr>
          <p:pic>
            <p:nvPicPr>
              <p:cNvPr id="4" name="Picture 2" descr="C:\Users\Agustin\Dropbox\Sqweeki\App\SQ\Iphones shapes\Iphone_sign_upl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82" t="10757" r="33141" b="11255"/>
              <a:stretch/>
            </p:blipFill>
            <p:spPr bwMode="auto">
              <a:xfrm>
                <a:off x="7696190" y="1225793"/>
                <a:ext cx="1890261" cy="3967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6148" y="1903121"/>
                <a:ext cx="1478589" cy="2217884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5805929" y="1225793"/>
              <a:ext cx="1890261" cy="3967063"/>
              <a:chOff x="5805929" y="1225793"/>
              <a:chExt cx="1890261" cy="3967063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805929" y="1225793"/>
                <a:ext cx="1890261" cy="3967063"/>
                <a:chOff x="5805929" y="1225793"/>
                <a:chExt cx="1890261" cy="3967063"/>
              </a:xfrm>
            </p:grpSpPr>
            <p:pic>
              <p:nvPicPr>
                <p:cNvPr id="14" name="Picture 2" descr="C:\Users\Agustin\Dropbox\Sqweeki\App\SQ\Iphones shapes\Iphone_sign_upl.pn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82" t="10757" r="33141" b="11255"/>
                <a:stretch/>
              </p:blipFill>
              <p:spPr bwMode="auto">
                <a:xfrm>
                  <a:off x="5805929" y="1225793"/>
                  <a:ext cx="1890261" cy="39670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1765" y="1903121"/>
                  <a:ext cx="1478589" cy="221788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/>
              <p:cNvSpPr/>
              <p:nvPr/>
            </p:nvSpPr>
            <p:spPr>
              <a:xfrm>
                <a:off x="6273800" y="3743325"/>
                <a:ext cx="730250" cy="920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275387" y="3907354"/>
                <a:ext cx="992188" cy="920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194425" y="3705080"/>
                <a:ext cx="1187450" cy="1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5" dirty="0" smtClean="0">
                    <a:latin typeface="Helvetica Light"/>
                    <a:cs typeface="Helvetica Light"/>
                  </a:rPr>
                  <a:t>Resources on campus</a:t>
                </a:r>
                <a:endParaRPr lang="en-US" sz="565" dirty="0">
                  <a:latin typeface="Helvetica Light"/>
                  <a:cs typeface="Helvetica Light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194425" y="3860060"/>
                <a:ext cx="1187450" cy="179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5" dirty="0" smtClean="0">
                    <a:latin typeface="Helvetica Light"/>
                    <a:cs typeface="Helvetica Light"/>
                  </a:rPr>
                  <a:t>Call for an appointment</a:t>
                </a:r>
                <a:endParaRPr lang="en-US" sz="565" dirty="0">
                  <a:latin typeface="Helvetica Light"/>
                  <a:cs typeface="Helvetica Light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35146" y="1225793"/>
              <a:ext cx="1890261" cy="3967063"/>
              <a:chOff x="135146" y="1225793"/>
              <a:chExt cx="1890261" cy="3967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35146" y="1225793"/>
                <a:ext cx="1890261" cy="3967063"/>
                <a:chOff x="135146" y="1225793"/>
                <a:chExt cx="1890261" cy="3967063"/>
              </a:xfrm>
            </p:grpSpPr>
            <p:pic>
              <p:nvPicPr>
                <p:cNvPr id="11" name="Picture 2" descr="C:\Users\Agustin\Dropbox\Sqweeki\App\SQ\Iphones shapes\Iphone_sign_upl.pn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82" t="10757" r="33141" b="11255"/>
                <a:stretch/>
              </p:blipFill>
              <p:spPr bwMode="auto">
                <a:xfrm>
                  <a:off x="135146" y="1225793"/>
                  <a:ext cx="1890261" cy="39670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Photo Jun 27, 2 13 08 AM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7360" y="1903121"/>
                  <a:ext cx="1478589" cy="2217884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 descr="appbanner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359" y="2200274"/>
                <a:ext cx="1478589" cy="717608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2025407" y="1225793"/>
              <a:ext cx="1890261" cy="3967063"/>
              <a:chOff x="2025407" y="1225793"/>
              <a:chExt cx="1890261" cy="3967063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025407" y="1225793"/>
                <a:ext cx="1890261" cy="3967063"/>
                <a:chOff x="2025407" y="1225793"/>
                <a:chExt cx="1890261" cy="3967063"/>
              </a:xfrm>
            </p:grpSpPr>
            <p:pic>
              <p:nvPicPr>
                <p:cNvPr id="12" name="Picture 2" descr="C:\Users\Agustin\Dropbox\Sqweeki\App\SQ\Iphones shapes\Iphone_sign_upl.pn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82" t="10757" r="33141" b="11255"/>
                <a:stretch/>
              </p:blipFill>
              <p:spPr bwMode="auto">
                <a:xfrm>
                  <a:off x="2025407" y="1225793"/>
                  <a:ext cx="1890261" cy="39670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1243" y="1903121"/>
                  <a:ext cx="1478589" cy="2217884"/>
                </a:xfrm>
                <a:prstGeom prst="rect">
                  <a:avLst/>
                </a:prstGeom>
              </p:spPr>
            </p:pic>
          </p:grpSp>
          <p:sp>
            <p:nvSpPr>
              <p:cNvPr id="30" name="Rounded Rectangle 29"/>
              <p:cNvSpPr/>
              <p:nvPr/>
            </p:nvSpPr>
            <p:spPr>
              <a:xfrm>
                <a:off x="2276474" y="3025776"/>
                <a:ext cx="1393825" cy="1095230"/>
              </a:xfrm>
              <a:prstGeom prst="roundRect">
                <a:avLst>
                  <a:gd name="adj" fmla="val 2540"/>
                </a:avLst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231242" y="3038476"/>
                <a:ext cx="151525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Helvetica Light"/>
                    <a:cs typeface="Helvetica Light"/>
                  </a:rPr>
                  <a:t>Trained peer counselors are available for private and non-judgmental counseling on sexual health and relationship. Open for call and drop-in visits.</a:t>
                </a:r>
              </a:p>
              <a:p>
                <a:endParaRPr lang="en-US" sz="500" dirty="0" smtClean="0">
                  <a:latin typeface="Helvetica Light"/>
                  <a:cs typeface="Helvetica Light"/>
                </a:endParaRPr>
              </a:p>
              <a:p>
                <a:r>
                  <a:rPr lang="en-US" sz="500" dirty="0" smtClean="0">
                    <a:latin typeface="Helvetica Light"/>
                    <a:cs typeface="Helvetica Light"/>
                  </a:rPr>
                  <a:t>Free condom, dental dams, and lubricant. </a:t>
                </a:r>
              </a:p>
              <a:p>
                <a:endParaRPr lang="en-US" sz="500" dirty="0" smtClean="0">
                  <a:latin typeface="Helvetica Light"/>
                  <a:cs typeface="Helvetica Light"/>
                </a:endParaRPr>
              </a:p>
              <a:p>
                <a:r>
                  <a:rPr lang="en-US" sz="500" dirty="0" smtClean="0">
                    <a:latin typeface="Helvetica Light"/>
                    <a:cs typeface="Helvetica Light"/>
                  </a:rPr>
                  <a:t>Office hours: Su-</a:t>
                </a:r>
                <a:r>
                  <a:rPr lang="en-US" sz="500" dirty="0" err="1" smtClean="0">
                    <a:latin typeface="Helvetica Light"/>
                    <a:cs typeface="Helvetica Light"/>
                  </a:rPr>
                  <a:t>Th</a:t>
                </a:r>
                <a:r>
                  <a:rPr lang="en-US" sz="500" dirty="0" smtClean="0">
                    <a:latin typeface="Helvetica Light"/>
                    <a:cs typeface="Helvetica Light"/>
                  </a:rPr>
                  <a:t>, 7p-12a and F-Sa 8p-10p</a:t>
                </a:r>
              </a:p>
              <a:p>
                <a:endParaRPr lang="en-US" sz="500" dirty="0">
                  <a:latin typeface="Helvetica Light"/>
                  <a:cs typeface="Helvetica Light"/>
                </a:endParaRPr>
              </a:p>
              <a:p>
                <a:r>
                  <a:rPr lang="en-US" sz="500" dirty="0" smtClean="0">
                    <a:latin typeface="Helvetica Light"/>
                    <a:cs typeface="Helvetica Light"/>
                  </a:rPr>
                  <a:t>Basement of Main College </a:t>
                </a:r>
                <a:r>
                  <a:rPr lang="en-US" sz="500" dirty="0" err="1" smtClean="0">
                    <a:latin typeface="Helvetica Light"/>
                    <a:cs typeface="Helvetica Light"/>
                  </a:rPr>
                  <a:t>Buildling</a:t>
                </a:r>
                <a:endParaRPr lang="en-US" sz="500" dirty="0" smtClean="0">
                  <a:latin typeface="Helvetica Light"/>
                  <a:cs typeface="Helvetica Light"/>
                </a:endParaRPr>
              </a:p>
              <a:p>
                <a:endParaRPr lang="en-US" sz="500" dirty="0">
                  <a:latin typeface="Helvetica Light"/>
                  <a:cs typeface="Helvetica Light"/>
                </a:endParaRPr>
              </a:p>
              <a:p>
                <a:r>
                  <a:rPr lang="en-US" sz="500" dirty="0" smtClean="0">
                    <a:latin typeface="Helvetica Light"/>
                    <a:cs typeface="Helvetica Light"/>
                  </a:rPr>
                  <a:t>Call: 1-800-764-0087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t="32414" b="19366"/>
              <a:stretch/>
            </p:blipFill>
            <p:spPr>
              <a:xfrm>
                <a:off x="2231243" y="2371947"/>
                <a:ext cx="1478590" cy="474129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193143" y="2592282"/>
                <a:ext cx="147859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 smtClean="0">
                    <a:solidFill>
                      <a:srgbClr val="FFFFFF"/>
                    </a:solidFill>
                    <a:latin typeface="Helvetica"/>
                    <a:cs typeface="Helvetica"/>
                  </a:rPr>
                  <a:t>Peer Groups &amp; Hotlines</a:t>
                </a: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54"/>
            <a:stretch/>
          </p:blipFill>
          <p:spPr>
            <a:xfrm>
              <a:off x="5978869" y="1990724"/>
              <a:ext cx="1521010" cy="213028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279" b="86602"/>
            <a:stretch/>
          </p:blipFill>
          <p:spPr>
            <a:xfrm>
              <a:off x="6011765" y="1903121"/>
              <a:ext cx="262035" cy="297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76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9410"/>
          <a:stretch/>
        </p:blipFill>
        <p:spPr>
          <a:xfrm>
            <a:off x="0" y="1740470"/>
            <a:ext cx="9144000" cy="44314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040489" y="2430386"/>
            <a:ext cx="3063023" cy="2915973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80" y="3158025"/>
            <a:ext cx="2862840" cy="16100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913" y="5346359"/>
            <a:ext cx="6898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aise the bar, lower your risk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600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32414" b="19366"/>
          <a:stretch/>
        </p:blipFill>
        <p:spPr>
          <a:xfrm>
            <a:off x="0" y="2351986"/>
            <a:ext cx="9144000" cy="293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8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0094" y="6022205"/>
            <a:ext cx="281217" cy="8147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7994" y="6022206"/>
            <a:ext cx="281217" cy="8147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344" y="6020685"/>
            <a:ext cx="281217" cy="814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3794" y="6022206"/>
            <a:ext cx="281217" cy="81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70144" y="6033512"/>
            <a:ext cx="281217" cy="8147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78044" y="6020686"/>
            <a:ext cx="281217" cy="8147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4394" y="6031992"/>
            <a:ext cx="281217" cy="8147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9466" y="6031992"/>
            <a:ext cx="281217" cy="8147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5816" y="6043298"/>
            <a:ext cx="281217" cy="8147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14" y="6083"/>
            <a:ext cx="1577686" cy="887294"/>
          </a:xfrm>
          <a:prstGeom prst="rect">
            <a:avLst/>
          </a:prstGeom>
        </p:spPr>
      </p:pic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16375552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201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329070" y="1415752"/>
            <a:ext cx="6487755" cy="4123944"/>
            <a:chOff x="1329070" y="1415752"/>
            <a:chExt cx="6487755" cy="4123944"/>
          </a:xfrm>
        </p:grpSpPr>
        <p:sp>
          <p:nvSpPr>
            <p:cNvPr id="28" name="Rectangle 27"/>
            <p:cNvSpPr/>
            <p:nvPr/>
          </p:nvSpPr>
          <p:spPr>
            <a:xfrm>
              <a:off x="1329070" y="1415752"/>
              <a:ext cx="6487755" cy="412394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260588" y="2574194"/>
              <a:ext cx="1351609" cy="2497061"/>
              <a:chOff x="1355260" y="2934839"/>
              <a:chExt cx="1351609" cy="2497061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355260" y="2934839"/>
                <a:ext cx="1351609" cy="249706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283324" y="4152256"/>
                <a:ext cx="299687" cy="998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131522" y="2592386"/>
              <a:ext cx="1405330" cy="2497061"/>
              <a:chOff x="2835683" y="2934839"/>
              <a:chExt cx="1405330" cy="249706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5683" y="2934839"/>
                <a:ext cx="1351609" cy="2497061"/>
                <a:chOff x="1355260" y="2934839"/>
                <a:chExt cx="1351609" cy="2497061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1355260" y="2934839"/>
                  <a:ext cx="1351609" cy="249706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2283324" y="4152256"/>
                  <a:ext cx="299687" cy="9988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41601" y="4052374"/>
                <a:ext cx="499412" cy="49941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4703064" y="2592386"/>
              <a:ext cx="2970729" cy="2497061"/>
              <a:chOff x="4316106" y="2934839"/>
              <a:chExt cx="2970729" cy="2497061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316106" y="2934839"/>
                <a:ext cx="1351609" cy="2497061"/>
                <a:chOff x="1355260" y="2934839"/>
                <a:chExt cx="1351609" cy="249706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1355260" y="2934839"/>
                  <a:ext cx="1351609" cy="249706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2283324" y="4152256"/>
                  <a:ext cx="299687" cy="9988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87423" y="4023836"/>
                <a:ext cx="499412" cy="49941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1567829" y="2592386"/>
              <a:ext cx="1397480" cy="2497061"/>
              <a:chOff x="5796530" y="2934839"/>
              <a:chExt cx="1397480" cy="249706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796530" y="2934839"/>
                <a:ext cx="1351609" cy="2497061"/>
                <a:chOff x="1355260" y="2934839"/>
                <a:chExt cx="1351609" cy="2497061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1355260" y="2934839"/>
                  <a:ext cx="1351609" cy="249706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283324" y="4152256"/>
                  <a:ext cx="299687" cy="9988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94598" y="4052374"/>
                <a:ext cx="499412" cy="49941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3" name="Rectangle 22"/>
            <p:cNvSpPr/>
            <p:nvPr/>
          </p:nvSpPr>
          <p:spPr>
            <a:xfrm>
              <a:off x="3446645" y="1543431"/>
              <a:ext cx="416555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  <a:latin typeface="Helvetica"/>
                  <a:cs typeface="Helvetica"/>
                </a:rPr>
                <a:t>of college students are </a:t>
              </a:r>
              <a:r>
                <a:rPr lang="en-US" sz="2800" dirty="0" smtClean="0">
                  <a:solidFill>
                    <a:schemeClr val="bg1">
                      <a:lumMod val="95000"/>
                    </a:schemeClr>
                  </a:solidFill>
                  <a:latin typeface="Helvetica"/>
                  <a:cs typeface="Helvetica"/>
                </a:rPr>
                <a:t/>
              </a:r>
              <a:br>
                <a:rPr lang="en-US" sz="2800" dirty="0" smtClean="0">
                  <a:solidFill>
                    <a:schemeClr val="bg1">
                      <a:lumMod val="95000"/>
                    </a:schemeClr>
                  </a:solidFill>
                  <a:latin typeface="Helvetica"/>
                  <a:cs typeface="Helvetica"/>
                </a:rPr>
              </a:br>
              <a:r>
                <a:rPr lang="en-US" sz="2800" b="1" dirty="0" smtClean="0">
                  <a:solidFill>
                    <a:srgbClr val="FFFFFF"/>
                  </a:solidFill>
                  <a:latin typeface="Helvetica"/>
                  <a:cs typeface="Helvetica"/>
                </a:rPr>
                <a:t>SEXUALLY ACTIVE</a:t>
              </a:r>
              <a:endParaRPr lang="en-US" sz="2800" b="1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62906" y="1457817"/>
              <a:ext cx="187867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chemeClr val="bg1"/>
                  </a:solidFill>
                  <a:latin typeface="Helvetica"/>
                  <a:cs typeface="Helvetica"/>
                </a:rPr>
                <a:t>75%</a:t>
              </a:r>
              <a:endParaRPr lang="en-US" sz="6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51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29070" y="1415753"/>
            <a:ext cx="6487755" cy="4120588"/>
            <a:chOff x="1329070" y="1415753"/>
            <a:chExt cx="6487755" cy="4120588"/>
          </a:xfrm>
        </p:grpSpPr>
        <p:sp>
          <p:nvSpPr>
            <p:cNvPr id="8" name="Rectangle 7"/>
            <p:cNvSpPr/>
            <p:nvPr/>
          </p:nvSpPr>
          <p:spPr>
            <a:xfrm>
              <a:off x="1329070" y="1415753"/>
              <a:ext cx="6487755" cy="412058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131522" y="2592386"/>
              <a:ext cx="1351609" cy="2497061"/>
              <a:chOff x="1355260" y="2934839"/>
              <a:chExt cx="1351609" cy="249706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355260" y="2934839"/>
                <a:ext cx="1351609" cy="249706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283324" y="4152256"/>
                <a:ext cx="299687" cy="998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18881" y="3725181"/>
              <a:ext cx="499412" cy="49941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Group 18"/>
            <p:cNvGrpSpPr/>
            <p:nvPr/>
          </p:nvGrpSpPr>
          <p:grpSpPr>
            <a:xfrm>
              <a:off x="4703064" y="2592386"/>
              <a:ext cx="1351609" cy="2497061"/>
              <a:chOff x="1355260" y="2934839"/>
              <a:chExt cx="1351609" cy="249706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355260" y="2934839"/>
                <a:ext cx="1351609" cy="249706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283324" y="4152256"/>
                <a:ext cx="299687" cy="998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3103413" y="1939789"/>
              <a:ext cx="1539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sz="2400" dirty="0" smtClean="0">
                  <a:solidFill>
                    <a:schemeClr val="bg1">
                      <a:lumMod val="75000"/>
                    </a:schemeClr>
                  </a:solidFill>
                  <a:latin typeface="Helvetica"/>
                  <a:cs typeface="Helvetica"/>
                </a:rPr>
                <a:t>will get an</a:t>
              </a:r>
              <a:endParaRPr lang="en-US" sz="2400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48068" y="1543039"/>
              <a:ext cx="171510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sz="6000" b="1" dirty="0" smtClean="0">
                  <a:solidFill>
                    <a:schemeClr val="bg1"/>
                  </a:solidFill>
                  <a:latin typeface="Helvetica"/>
                  <a:cs typeface="Helvetica"/>
                </a:rPr>
                <a:t>1</a:t>
              </a:r>
              <a:r>
                <a:rPr lang="en-US" sz="4000" b="1" dirty="0" smtClean="0">
                  <a:solidFill>
                    <a:schemeClr val="bg1"/>
                  </a:solidFill>
                  <a:latin typeface="Helvetica"/>
                  <a:cs typeface="Helvetica"/>
                </a:rPr>
                <a:t>in</a:t>
              </a:r>
              <a:r>
                <a:rPr lang="en-US" sz="6000" b="1" dirty="0" smtClean="0">
                  <a:solidFill>
                    <a:schemeClr val="bg1"/>
                  </a:solidFill>
                  <a:latin typeface="Helvetica"/>
                  <a:cs typeface="Helvetica"/>
                </a:rPr>
                <a:t>4</a:t>
              </a:r>
              <a:endParaRPr 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639329" y="1577542"/>
              <a:ext cx="147560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sz="6000" b="1" dirty="0" smtClean="0">
                  <a:solidFill>
                    <a:srgbClr val="FFFFFF"/>
                  </a:solidFill>
                  <a:latin typeface="Helvetica"/>
                  <a:cs typeface="Helvetica"/>
                </a:rPr>
                <a:t>STI</a:t>
              </a:r>
              <a:endParaRPr lang="en-US" sz="6000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14933" y="1939789"/>
              <a:ext cx="152000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sz="2400" dirty="0" smtClean="0">
                  <a:solidFill>
                    <a:srgbClr val="BFBFBF"/>
                  </a:solidFill>
                  <a:latin typeface="Helvetica"/>
                  <a:cs typeface="Helvetica"/>
                </a:rPr>
                <a:t>by age 25</a:t>
              </a:r>
              <a:endParaRPr lang="en-US" sz="2400" dirty="0">
                <a:solidFill>
                  <a:srgbClr val="BFBFBF"/>
                </a:solidFill>
                <a:latin typeface="Helvetica"/>
                <a:cs typeface="Helvetica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47681" y="3093069"/>
              <a:ext cx="672113" cy="1947150"/>
            </a:xfrm>
            <a:prstGeom prst="rect">
              <a:avLst/>
            </a:prstGeom>
          </p:spPr>
        </p:pic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>
              <a:off x="5876091" y="2726950"/>
              <a:ext cx="1417063" cy="2617981"/>
              <a:chOff x="1355260" y="2934839"/>
              <a:chExt cx="1351609" cy="2497061"/>
            </a:xfrm>
            <a:scene3d>
              <a:camera prst="isometricOffAxis1Left"/>
              <a:lightRig rig="threePt" dir="t"/>
            </a:scene3d>
          </p:grpSpPr>
          <p:sp>
            <p:nvSpPr>
              <p:cNvPr id="17" name="Rectangle 16"/>
              <p:cNvSpPr/>
              <p:nvPr/>
            </p:nvSpPr>
            <p:spPr>
              <a:xfrm>
                <a:off x="1355260" y="2934839"/>
                <a:ext cx="1351609" cy="2497061"/>
              </a:xfrm>
              <a:prstGeom prst="rect">
                <a:avLst/>
              </a:prstGeom>
              <a:solidFill>
                <a:srgbClr val="DDD9C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283324" y="4152256"/>
                <a:ext cx="299687" cy="998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567829" y="2592386"/>
              <a:ext cx="1397480" cy="2497061"/>
              <a:chOff x="5796530" y="2934839"/>
              <a:chExt cx="1397480" cy="249706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5796530" y="2934839"/>
                <a:ext cx="1351609" cy="2497061"/>
                <a:chOff x="1355260" y="2934839"/>
                <a:chExt cx="1351609" cy="2497061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355260" y="2934839"/>
                  <a:ext cx="1351609" cy="249706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2283324" y="4152256"/>
                  <a:ext cx="299687" cy="9988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94598" y="4052374"/>
                <a:ext cx="499412" cy="49941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54673" y="4724005"/>
              <a:ext cx="499412" cy="49941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7171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62157" y="1415753"/>
            <a:ext cx="6654668" cy="4120588"/>
            <a:chOff x="1162157" y="1415753"/>
            <a:chExt cx="6654668" cy="4120588"/>
          </a:xfrm>
        </p:grpSpPr>
        <p:sp>
          <p:nvSpPr>
            <p:cNvPr id="8" name="Rectangle 7"/>
            <p:cNvSpPr/>
            <p:nvPr/>
          </p:nvSpPr>
          <p:spPr>
            <a:xfrm>
              <a:off x="1329070" y="1415753"/>
              <a:ext cx="6487755" cy="41205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97720" y="1527323"/>
              <a:ext cx="609072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cs typeface="Helvetica"/>
                </a:rPr>
                <a:t>EDUCATE </a:t>
              </a:r>
              <a:r>
                <a:rPr 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ENGAGE</a:t>
              </a:r>
              <a:r>
                <a:rPr lang="en-US" sz="3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cs typeface="Helvetica"/>
                </a:rPr>
                <a:t> </a:t>
              </a:r>
              <a:r>
                <a: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/>
                  <a:cs typeface="Arial Black"/>
                </a:rPr>
                <a:t>EMPOWER</a:t>
              </a:r>
              <a:endPara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876091" y="2726950"/>
              <a:ext cx="1543703" cy="2617981"/>
              <a:chOff x="5876091" y="2726950"/>
              <a:chExt cx="1543703" cy="26179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47681" y="3093069"/>
                <a:ext cx="672113" cy="1947150"/>
              </a:xfrm>
              <a:prstGeom prst="rect">
                <a:avLst/>
              </a:prstGeom>
            </p:spPr>
          </p:pic>
          <p:grpSp>
            <p:nvGrpSpPr>
              <p:cNvPr id="15" name="Group 14"/>
              <p:cNvGrpSpPr>
                <a:grpSpLocks noChangeAspect="1"/>
              </p:cNvGrpSpPr>
              <p:nvPr/>
            </p:nvGrpSpPr>
            <p:grpSpPr>
              <a:xfrm>
                <a:off x="5876091" y="2726950"/>
                <a:ext cx="1417063" cy="2617981"/>
                <a:chOff x="1355260" y="2934839"/>
                <a:chExt cx="1351609" cy="2497061"/>
              </a:xfrm>
              <a:scene3d>
                <a:camera prst="isometricOffAxis1Left"/>
                <a:lightRig rig="threePt" dir="t"/>
              </a:scene3d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1355260" y="2934839"/>
                  <a:ext cx="1351609" cy="2497061"/>
                </a:xfrm>
                <a:prstGeom prst="rect">
                  <a:avLst/>
                </a:prstGeom>
                <a:solidFill>
                  <a:srgbClr val="DDD9C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2283324" y="4152256"/>
                  <a:ext cx="299687" cy="9988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54673" y="4724005"/>
                <a:ext cx="499412" cy="49941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33747" y="3107338"/>
              <a:ext cx="672113" cy="19471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05889" y="3099976"/>
              <a:ext cx="672113" cy="194715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15631">
              <a:off x="5351620" y="3153973"/>
              <a:ext cx="672113" cy="194715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grpSp>
          <p:nvGrpSpPr>
            <p:cNvPr id="50" name="Group 49"/>
            <p:cNvGrpSpPr>
              <a:grpSpLocks noChangeAspect="1"/>
            </p:cNvGrpSpPr>
            <p:nvPr/>
          </p:nvGrpSpPr>
          <p:grpSpPr>
            <a:xfrm>
              <a:off x="4629044" y="2655605"/>
              <a:ext cx="1417063" cy="2617981"/>
              <a:chOff x="1355260" y="2934839"/>
              <a:chExt cx="1351609" cy="2497061"/>
            </a:xfrm>
            <a:scene3d>
              <a:camera prst="isometricOffAxis2Left"/>
              <a:lightRig rig="threePt" dir="t"/>
            </a:scene3d>
          </p:grpSpPr>
          <p:sp>
            <p:nvSpPr>
              <p:cNvPr id="52" name="Rectangle 51"/>
              <p:cNvSpPr/>
              <p:nvPr/>
            </p:nvSpPr>
            <p:spPr>
              <a:xfrm>
                <a:off x="1355260" y="2934839"/>
                <a:ext cx="1351609" cy="2497061"/>
              </a:xfrm>
              <a:prstGeom prst="rect">
                <a:avLst/>
              </a:prstGeom>
              <a:solidFill>
                <a:srgbClr val="DDD9C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283324" y="4152256"/>
                <a:ext cx="299687" cy="998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 rot="5400000">
              <a:off x="1888263" y="3879735"/>
              <a:ext cx="527812" cy="527812"/>
              <a:chOff x="265589" y="3488339"/>
              <a:chExt cx="698460" cy="69846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88804" y="3577167"/>
                <a:ext cx="260496" cy="52663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89" y="3488339"/>
                <a:ext cx="698460" cy="698460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 rot="3489194">
              <a:off x="3480943" y="4095499"/>
              <a:ext cx="527812" cy="527812"/>
              <a:chOff x="265589" y="3488339"/>
              <a:chExt cx="698460" cy="69846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88804" y="3577167"/>
                <a:ext cx="260496" cy="52663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89" y="3488339"/>
                <a:ext cx="698460" cy="698460"/>
              </a:xfrm>
              <a:prstGeom prst="rect">
                <a:avLst/>
              </a:prstGeom>
            </p:spPr>
          </p:pic>
        </p:grpSp>
        <p:grpSp>
          <p:nvGrpSpPr>
            <p:cNvPr id="61" name="Group 60"/>
            <p:cNvGrpSpPr/>
            <p:nvPr/>
          </p:nvGrpSpPr>
          <p:grpSpPr>
            <a:xfrm rot="18841618">
              <a:off x="7072061" y="4030256"/>
              <a:ext cx="527812" cy="527812"/>
              <a:chOff x="265589" y="3488339"/>
              <a:chExt cx="698460" cy="69846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488804" y="3577167"/>
                <a:ext cx="260496" cy="52663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589" y="3488339"/>
                <a:ext cx="698460" cy="698460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2720131" y="2733857"/>
              <a:ext cx="1417063" cy="2617981"/>
              <a:chOff x="1355260" y="2934839"/>
              <a:chExt cx="1351609" cy="2497061"/>
            </a:xfrm>
            <a:scene3d>
              <a:camera prst="isometricOffAxis1Left"/>
              <a:lightRig rig="threePt" dir="t"/>
            </a:scene3d>
          </p:grpSpPr>
          <p:sp>
            <p:nvSpPr>
              <p:cNvPr id="46" name="Rectangle 45"/>
              <p:cNvSpPr/>
              <p:nvPr/>
            </p:nvSpPr>
            <p:spPr>
              <a:xfrm>
                <a:off x="1355260" y="2934839"/>
                <a:ext cx="1351609" cy="2497061"/>
              </a:xfrm>
              <a:prstGeom prst="rect">
                <a:avLst/>
              </a:prstGeom>
              <a:solidFill>
                <a:srgbClr val="DDD9C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283324" y="4152256"/>
                <a:ext cx="299687" cy="998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516510">
              <a:off x="2898713" y="4730912"/>
              <a:ext cx="499412" cy="49941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1162157" y="2741219"/>
              <a:ext cx="1417063" cy="2617981"/>
              <a:chOff x="1355260" y="2934839"/>
              <a:chExt cx="1351609" cy="2497061"/>
            </a:xfrm>
            <a:scene3d>
              <a:camera prst="isometricOffAxis1Left"/>
              <a:lightRig rig="threePt" dir="t"/>
            </a:scene3d>
          </p:grpSpPr>
          <p:sp>
            <p:nvSpPr>
              <p:cNvPr id="40" name="Rectangle 39"/>
              <p:cNvSpPr/>
              <p:nvPr/>
            </p:nvSpPr>
            <p:spPr>
              <a:xfrm>
                <a:off x="1355260" y="2934839"/>
                <a:ext cx="1351609" cy="2497061"/>
              </a:xfrm>
              <a:prstGeom prst="rect">
                <a:avLst/>
              </a:prstGeom>
              <a:solidFill>
                <a:srgbClr val="DDD9C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283324" y="4152256"/>
                <a:ext cx="299687" cy="998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378507">
              <a:off x="1340739" y="4738274"/>
              <a:ext cx="499412" cy="49941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4715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823" y="1444289"/>
            <a:ext cx="8203878" cy="37638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bout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202" y="1558614"/>
            <a:ext cx="5745856" cy="36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1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105</Words>
  <Application>Microsoft Office PowerPoint</Application>
  <PresentationFormat>On-screen Show (4:3)</PresentationFormat>
  <Paragraphs>29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 Sathirapongsasuti</dc:creator>
  <cp:lastModifiedBy>Agustin</cp:lastModifiedBy>
  <cp:revision>41</cp:revision>
  <dcterms:created xsi:type="dcterms:W3CDTF">2013-09-21T22:00:45Z</dcterms:created>
  <dcterms:modified xsi:type="dcterms:W3CDTF">2013-11-21T01:14:34Z</dcterms:modified>
</cp:coreProperties>
</file>